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88" autoAdjust="0"/>
  </p:normalViewPr>
  <p:slideViewPr>
    <p:cSldViewPr snapToGrid="0" snapToObjects="1">
      <p:cViewPr>
        <p:scale>
          <a:sx n="100" d="100"/>
          <a:sy n="100" d="100"/>
        </p:scale>
        <p:origin x="954" y="-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847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Building a Simple AI Model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REFERENCES</a:t>
            </a:r>
          </a:p>
          <a:p>
            <a:endParaRPr/>
          </a:p>
          <a:p>
            <a:r>
              <a:t>CITATION GUIDANCE:</a:t>
            </a:r>
          </a:p>
          <a:p>
            <a:r>
              <a:t>These references show curriculum alignment with:</a:t>
            </a:r>
          </a:p>
          <a:p>
            <a:r>
              <a:t>- DfE guidance (government policy)</a:t>
            </a:r>
          </a:p>
          <a:p>
            <a:r>
              <a:t>- UNESCO framework (international standards)</a:t>
            </a:r>
          </a:p>
          <a:p>
            <a:r>
              <a:t>- Ofsted expectations (inspection criteria)</a:t>
            </a:r>
          </a:p>
          <a:p>
            <a:endParaRPr/>
          </a:p>
          <a:p>
            <a:r>
              <a:t>FOR STUDENTS: These are authoritative sources they can reference in work</a:t>
            </a:r>
          </a:p>
          <a:p>
            <a:endParaRPr/>
          </a:p>
          <a:p>
            <a:r>
              <a:t>FOR SLT/OFSTED: Evidence of research-based, policy-aligned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LEARNING OBJECTIVES</a:t>
            </a:r>
          </a:p>
          <a:p>
            <a:endParaRPr/>
          </a:p>
          <a:p>
            <a:r>
              <a:t>Share these objectives with students at the start of the lesson. Consider:</a:t>
            </a:r>
          </a:p>
          <a:p>
            <a:r>
              <a:t>- Displaying on board throughout lesson</a:t>
            </a:r>
          </a:p>
          <a:p>
            <a:r>
              <a:t>- Returning to objectives during plenary</a:t>
            </a:r>
          </a:p>
          <a:p>
            <a:r>
              <a:t>- Students self-assess against objectives at end</a:t>
            </a:r>
          </a:p>
          <a:p>
            <a:endParaRPr/>
          </a:p>
          <a:p>
            <a:r>
              <a:t>These objectives align with:</a:t>
            </a:r>
          </a:p>
          <a:p>
            <a:r>
              <a:t>- UNESCO AI Competency Framework</a:t>
            </a:r>
          </a:p>
          <a:p>
            <a:r>
              <a:t>- DfE guidance on AI in education</a:t>
            </a:r>
          </a:p>
          <a:p>
            <a:r>
              <a:t>- Ofsted expectations for AI understanding</a:t>
            </a:r>
          </a:p>
          <a:p>
            <a:endParaRPr/>
          </a:p>
          <a:p>
            <a:r>
              <a:t>Objectives should be student-friendly and achievable within the lesson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PRIOR KNOWLEDGE CHECK</a:t>
            </a:r>
          </a:p>
          <a:p>
            <a:endParaRPr/>
          </a:p>
          <a:p>
            <a:r>
              <a:t>RETRIEVAL PRACTICE:</a:t>
            </a:r>
          </a:p>
          <a:p>
            <a:r>
              <a:t>Use think-pair-share: 30 sec individual, 1 min pairs, 2 mins class share</a:t>
            </a:r>
          </a:p>
          <a:p>
            <a:endParaRPr/>
          </a:p>
          <a:p>
            <a:r>
              <a:t>PURPOSE: Activate prior knowledge, check retention, prepare for new learning</a:t>
            </a:r>
          </a:p>
          <a:p>
            <a:endParaRPr/>
          </a:p>
          <a:p>
            <a:r>
              <a:t>IF STUDENTS STRUGGLE: Briefly recap key concepts before proceeding</a:t>
            </a:r>
          </a:p>
          <a:p>
            <a:endParaRPr/>
          </a:p>
          <a:p>
            <a:r>
              <a:t>CONNECTION: Links previous learning to today's lesson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CONTENT SLIDE: Building an AI Classifier</a:t>
            </a:r>
            <a:r>
              <a:rPr lang="en-US" dirty="0"/>
              <a:t>  https://experiments.withgoogle.com/teachable-machine#:~:text=Teachable%20Machine%20is%20a%20web,sites%2C%20apps%2C%20and%20more.</a:t>
            </a:r>
            <a:endParaRPr dirty="0"/>
          </a:p>
          <a:p>
            <a:endParaRPr dirty="0"/>
          </a:p>
          <a:p>
            <a:r>
              <a:rPr dirty="0"/>
              <a:t>TEACHING POINTS:</a:t>
            </a:r>
          </a:p>
          <a:p>
            <a:r>
              <a:rPr dirty="0"/>
              <a:t>- Explain key concepts clearly</a:t>
            </a:r>
          </a:p>
          <a:p>
            <a:r>
              <a:rPr dirty="0"/>
              <a:t>- Check understanding with questions</a:t>
            </a:r>
          </a:p>
          <a:p>
            <a:r>
              <a:rPr dirty="0"/>
              <a:t>- Use examples relevant to students</a:t>
            </a:r>
          </a:p>
          <a:p>
            <a:r>
              <a:rPr dirty="0"/>
              <a:t>- Link to prior/future learning</a:t>
            </a:r>
          </a:p>
          <a:p>
            <a:endParaRPr dirty="0"/>
          </a:p>
          <a:p>
            <a:r>
              <a:rPr dirty="0"/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CONTENT SLIDE: Understanding Model Performance</a:t>
            </a:r>
          </a:p>
          <a:p>
            <a:endParaRPr/>
          </a:p>
          <a:p>
            <a:r>
              <a:t>TEACHING POINTS:</a:t>
            </a:r>
          </a:p>
          <a:p>
            <a:r>
              <a:t>- Explain key concepts clearly</a:t>
            </a:r>
          </a:p>
          <a:p>
            <a:r>
              <a:t>- Check understanding with questions</a:t>
            </a:r>
          </a:p>
          <a:p>
            <a:r>
              <a:t>- Use examples relevant to students</a:t>
            </a:r>
          </a:p>
          <a:p>
            <a:r>
              <a:t>- Link to prior/future learning</a:t>
            </a:r>
          </a:p>
          <a:p>
            <a:endParaRPr/>
          </a:p>
          <a:p>
            <a:r>
              <a:t>PACE: Allow time for questions and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ACTIVITY GUIDANCE</a:t>
            </a:r>
          </a:p>
          <a:p>
            <a:endParaRPr/>
          </a:p>
          <a:p>
            <a:r>
              <a:t>SET UP:</a:t>
            </a:r>
          </a:p>
          <a:p>
            <a:r>
              <a:t>- Clear instructions before starting</a:t>
            </a:r>
          </a:p>
          <a:p>
            <a:r>
              <a:t>- Model expectations</a:t>
            </a:r>
          </a:p>
          <a:p>
            <a:r>
              <a:t>- Set time limits clearly</a:t>
            </a:r>
          </a:p>
          <a:p>
            <a:r>
              <a:t>- Circulate during activity</a:t>
            </a:r>
          </a:p>
          <a:p>
            <a:endParaRPr/>
          </a:p>
          <a:p>
            <a:r>
              <a:t>MONITOR:</a:t>
            </a:r>
          </a:p>
          <a:p>
            <a:r>
              <a:t>- Check understanding</a:t>
            </a:r>
          </a:p>
          <a:p>
            <a:r>
              <a:t>- Support struggling students</a:t>
            </a:r>
          </a:p>
          <a:p>
            <a:r>
              <a:t>- Challenge fast finishers</a:t>
            </a:r>
          </a:p>
          <a:p>
            <a:r>
              <a:t>- Note misconceptions for plenary</a:t>
            </a:r>
          </a:p>
          <a:p>
            <a:endParaRPr/>
          </a:p>
          <a:p>
            <a:r>
              <a:t>SUCCESS CRITERIA: Visible on slide or shared verbally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PLENARY</a:t>
            </a:r>
          </a:p>
          <a:p>
            <a:endParaRPr/>
          </a:p>
          <a:p>
            <a:r>
              <a:t>PURPOSE: Consolidate learning, check understanding, link to next lesson</a:t>
            </a:r>
          </a:p>
          <a:p>
            <a:endParaRPr/>
          </a:p>
          <a:p>
            <a:r>
              <a:t>EXIT TICKET:</a:t>
            </a:r>
          </a:p>
          <a:p>
            <a:r>
              <a:t>- Quick individual response</a:t>
            </a:r>
          </a:p>
          <a:p>
            <a:r>
              <a:t>- Collect as students leave OR verbal sharing</a:t>
            </a:r>
          </a:p>
          <a:p>
            <a:r>
              <a:t>- Use to plan next lesson/interventions</a:t>
            </a:r>
          </a:p>
          <a:p>
            <a:endParaRPr/>
          </a:p>
          <a:p>
            <a:r>
              <a:t>REFLECTION: Return to learning objectives - did we achieve them?</a:t>
            </a:r>
          </a:p>
          <a:p>
            <a:endParaRPr/>
          </a:p>
          <a:p>
            <a:r>
              <a:t>NEXT LESSON: Preview what's coming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HOMEWORK</a:t>
            </a:r>
          </a:p>
          <a:p>
            <a:endParaRPr/>
          </a:p>
          <a:p>
            <a:r>
              <a:t>CLEAR EXPECTATIONS:</a:t>
            </a:r>
          </a:p>
          <a:p>
            <a:r>
              <a:t>- State word count/time expected</a:t>
            </a:r>
          </a:p>
          <a:p>
            <a:r>
              <a:t>- Show example if available</a:t>
            </a:r>
          </a:p>
          <a:p>
            <a:r>
              <a:t>- Explain purpose</a:t>
            </a:r>
          </a:p>
          <a:p>
            <a:r>
              <a:t>- Give deadline</a:t>
            </a:r>
          </a:p>
          <a:p>
            <a:endParaRPr/>
          </a:p>
          <a:p>
            <a:r>
              <a:t>SUPPORT:</a:t>
            </a:r>
          </a:p>
          <a:p>
            <a:r>
              <a:t>- Provide sentence starters if needed</a:t>
            </a:r>
          </a:p>
          <a:p>
            <a:r>
              <a:t>- Suggest where to find information</a:t>
            </a:r>
          </a:p>
          <a:p>
            <a:r>
              <a:t>- Offer alternative formats for SEND</a:t>
            </a:r>
          </a:p>
          <a:p>
            <a:endParaRPr/>
          </a:p>
          <a:p>
            <a:r>
              <a:t>FOLLOW-UP: Plan to use homework in next lesson (share examples, build on learning)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BF89E5-A273-3369-DB41-A2F7A86F6B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600201"/>
            <a:ext cx="91535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2402A1-C13A-8581-D856-4EFF0165DF0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20450" y="5870576"/>
            <a:ext cx="9715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xperiments.withgoogle.com/teachable-machine#:~:text=Teachable%20Machine%20is%20a%20web,sites%2C%20apps%2C%20and%20more.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Building a Simple AI Model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>
                <a:solidFill>
                  <a:schemeClr val="tx1"/>
                </a:solidFill>
              </a:rPr>
              <a:t>Year 9 Computer Science</a:t>
            </a:r>
          </a:p>
          <a:p>
            <a:r>
              <a:rPr dirty="0">
                <a:solidFill>
                  <a:schemeClr val="tx1"/>
                </a:solidFill>
              </a:rPr>
              <a:t>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Department for Education (2025). Generative AI in education.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UNESCO (2024). AI competency framework.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sz="2000" dirty="0"/>
              <a:t>Teachable Machine: teachablemachine.withgoogle.com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By the end of this lesson, you will be able to:</a:t>
            </a:r>
          </a:p>
          <a:p>
            <a:endParaRPr sz="2000" dirty="0"/>
          </a:p>
          <a:p>
            <a:endParaRPr sz="2000" dirty="0"/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Build a working AI classifier using Teachable Machine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Test and troubleshoot AI models</a:t>
            </a:r>
          </a:p>
          <a:p>
            <a:pPr marL="457200" indent="-457200">
              <a:buFont typeface="+mj-lt"/>
              <a:buAutoNum type="arabicPeriod"/>
            </a:pPr>
            <a:r>
              <a:rPr sz="2000" dirty="0"/>
              <a:t>Understand model performance metrics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Prior 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Rapid Retrieval:</a:t>
            </a:r>
          </a:p>
          <a:p>
            <a:endParaRPr sz="2000" dirty="0"/>
          </a:p>
          <a:p>
            <a:r>
              <a:rPr sz="2000" dirty="0"/>
              <a:t>1. Name three things that make quality training data</a:t>
            </a:r>
          </a:p>
          <a:p>
            <a:r>
              <a:rPr sz="2000" dirty="0"/>
              <a:t>2. What are the three types of machine learning?</a:t>
            </a:r>
          </a:p>
          <a:p>
            <a:r>
              <a:rPr sz="2000" dirty="0"/>
              <a:t>3. Why do we split data into training and test sets?</a:t>
            </a:r>
          </a:p>
          <a:p>
            <a:r>
              <a:rPr sz="2000" dirty="0"/>
              <a:t>4. What is data preprocessing?</a:t>
            </a:r>
          </a:p>
          <a:p>
            <a:endParaRPr sz="2000" dirty="0"/>
          </a:p>
          <a:p>
            <a:r>
              <a:rPr sz="2000" b="1" dirty="0"/>
              <a:t>Check Homework: </a:t>
            </a:r>
            <a:r>
              <a:rPr sz="2000" dirty="0"/>
              <a:t>Anyone want to share their AI tool idea?</a:t>
            </a:r>
          </a:p>
          <a:p>
            <a:endParaRPr sz="2000" dirty="0"/>
          </a:p>
          <a:p>
            <a:r>
              <a:rPr sz="2000" b="1" dirty="0"/>
              <a:t>Today: </a:t>
            </a:r>
            <a:r>
              <a:rPr sz="2000" dirty="0"/>
              <a:t>You'll actually build a working AI model from scratch!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Building an AI Classifier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50" y="1247776"/>
            <a:ext cx="4667250" cy="4525963"/>
          </a:xfrm>
        </p:spPr>
        <p:txBody>
          <a:bodyPr>
            <a:noAutofit/>
          </a:bodyPr>
          <a:lstStyle/>
          <a:p>
            <a:r>
              <a:rPr sz="2000" b="1" dirty="0"/>
              <a:t>Today's Tool: </a:t>
            </a:r>
            <a:r>
              <a:rPr sz="2000" dirty="0"/>
              <a:t>Teachable Machine</a:t>
            </a:r>
          </a:p>
          <a:p>
            <a:r>
              <a:rPr sz="2000" dirty="0"/>
              <a:t>Free tool by Google</a:t>
            </a:r>
          </a:p>
          <a:p>
            <a:r>
              <a:rPr sz="2000" dirty="0"/>
              <a:t>Builds image, sound, or pose classifiers</a:t>
            </a:r>
          </a:p>
          <a:p>
            <a:r>
              <a:rPr sz="2000" dirty="0"/>
              <a:t>Uses transfer learning</a:t>
            </a:r>
          </a:p>
          <a:p>
            <a:endParaRPr sz="2000" dirty="0"/>
          </a:p>
          <a:p>
            <a:r>
              <a:rPr sz="2000" b="1" dirty="0"/>
              <a:t>The Building Process:</a:t>
            </a:r>
          </a:p>
          <a:p>
            <a:endParaRPr sz="2000" dirty="0"/>
          </a:p>
          <a:p>
            <a:r>
              <a:rPr sz="2000" b="1" dirty="0"/>
              <a:t>1. Define the Problem</a:t>
            </a:r>
          </a:p>
          <a:p>
            <a:r>
              <a:rPr sz="2000" dirty="0"/>
              <a:t>What to classify? How many categories?</a:t>
            </a:r>
          </a:p>
          <a:p>
            <a:endParaRPr sz="2000" dirty="0"/>
          </a:p>
          <a:p>
            <a:r>
              <a:rPr sz="2000" b="1" dirty="0"/>
              <a:t>2. Plan Your Data</a:t>
            </a:r>
          </a:p>
          <a:p>
            <a:r>
              <a:rPr sz="2000" dirty="0"/>
              <a:t>How many samples? What variety?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11DA59-1487-5F3E-0468-AA49D2112E0C}"/>
              </a:ext>
            </a:extLst>
          </p:cNvPr>
          <p:cNvSpPr txBox="1"/>
          <p:nvPr/>
        </p:nvSpPr>
        <p:spPr>
          <a:xfrm>
            <a:off x="6362700" y="1247776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3. Collect Training Data</a:t>
            </a:r>
          </a:p>
          <a:p>
            <a:r>
              <a:rPr lang="en-US" sz="2000" dirty="0"/>
              <a:t>Gather and label samples</a:t>
            </a:r>
          </a:p>
          <a:p>
            <a:endParaRPr lang="en-US" sz="2000" dirty="0"/>
          </a:p>
          <a:p>
            <a:r>
              <a:rPr lang="en-US" sz="2000" b="1" dirty="0"/>
              <a:t>4. Train the Model</a:t>
            </a:r>
          </a:p>
          <a:p>
            <a:r>
              <a:rPr lang="en-US" sz="2000" dirty="0"/>
              <a:t>AI learns patterns from data</a:t>
            </a:r>
          </a:p>
          <a:p>
            <a:endParaRPr lang="en-US" sz="2000" dirty="0"/>
          </a:p>
          <a:p>
            <a:r>
              <a:rPr lang="en-US" sz="2000" b="1" dirty="0"/>
              <a:t>5. Test and Evaluate</a:t>
            </a:r>
          </a:p>
          <a:p>
            <a:r>
              <a:rPr lang="en-US" sz="2000" dirty="0"/>
              <a:t>Try with new examples, check accuracy</a:t>
            </a:r>
          </a:p>
          <a:p>
            <a:endParaRPr lang="en-US" sz="2000" dirty="0"/>
          </a:p>
          <a:p>
            <a:r>
              <a:rPr lang="en-US" sz="2000" b="1" dirty="0"/>
              <a:t>6. Iterate and Improve</a:t>
            </a:r>
          </a:p>
          <a:p>
            <a:r>
              <a:rPr lang="en-US" sz="2000" dirty="0"/>
              <a:t>Add data where it failed, retrain</a:t>
            </a:r>
          </a:p>
          <a:p>
            <a:endParaRPr lang="en-US" sz="2000" dirty="0"/>
          </a:p>
          <a:p>
            <a:r>
              <a:rPr lang="en-US" sz="2000" b="1" dirty="0"/>
              <a:t>Key Vocab:</a:t>
            </a:r>
          </a:p>
          <a:p>
            <a:r>
              <a:rPr lang="en-US" sz="2000" dirty="0"/>
              <a:t>Class/Category, Sample, Confidence, 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C18935-68CE-A9E1-D643-EF7DB74E704E}"/>
              </a:ext>
            </a:extLst>
          </p:cNvPr>
          <p:cNvSpPr txBox="1"/>
          <p:nvPr/>
        </p:nvSpPr>
        <p:spPr>
          <a:xfrm>
            <a:off x="2981325" y="5847062"/>
            <a:ext cx="6229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https://experiments.withgoogle.com/teachable-machine#:~:text=Teachable%20Machine%20is%20a%20web,sites%2C%20apps%2C%20and%20more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1: Build Your Own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1" y="1600201"/>
            <a:ext cx="5924550" cy="4525963"/>
          </a:xfrm>
        </p:spPr>
        <p:txBody>
          <a:bodyPr>
            <a:normAutofit fontScale="70000" lnSpcReduction="20000"/>
          </a:bodyPr>
          <a:lstStyle/>
          <a:p>
            <a:r>
              <a:rPr sz="2900" b="1" dirty="0"/>
              <a:t>Individual or Pairs - Create own model</a:t>
            </a:r>
          </a:p>
          <a:p>
            <a:endParaRPr sz="2900" b="1" dirty="0"/>
          </a:p>
          <a:p>
            <a:r>
              <a:rPr sz="2900" b="1" dirty="0"/>
              <a:t>Part 1: Planning (5 mins)</a:t>
            </a:r>
          </a:p>
          <a:p>
            <a:r>
              <a:rPr sz="2900" dirty="0"/>
              <a:t>Choose classifier type:</a:t>
            </a:r>
          </a:p>
          <a:p>
            <a:r>
              <a:rPr sz="2900" dirty="0"/>
              <a:t>Simple: Hand gestures, facial expressions, desk objects</a:t>
            </a:r>
          </a:p>
          <a:p>
            <a:r>
              <a:rPr sz="2900" dirty="0"/>
              <a:t>Medium: Glasses/no glasses, hairstyles, textbook covers</a:t>
            </a:r>
          </a:p>
          <a:p>
            <a:r>
              <a:rPr sz="2900" dirty="0"/>
              <a:t>Advanced: Colored objects, leaves, hand poses</a:t>
            </a:r>
          </a:p>
          <a:p>
            <a:endParaRPr sz="2900" dirty="0"/>
          </a:p>
          <a:p>
            <a:r>
              <a:rPr sz="2900" b="1" dirty="0"/>
              <a:t>Complete planning sheet</a:t>
            </a:r>
          </a:p>
          <a:p>
            <a:endParaRPr sz="2900" dirty="0"/>
          </a:p>
          <a:p>
            <a:r>
              <a:rPr sz="2900" b="1" dirty="0"/>
              <a:t>Part 2: Data Collection (10 mins)</a:t>
            </a:r>
          </a:p>
          <a:p>
            <a:r>
              <a:rPr sz="2900" dirty="0"/>
              <a:t>20-30 samples per class</a:t>
            </a:r>
          </a:p>
          <a:p>
            <a:r>
              <a:rPr sz="2900" dirty="0"/>
              <a:t>Vary: lighting, angles, positions, backgrounds</a:t>
            </a:r>
          </a:p>
          <a:p>
            <a:endParaRPr sz="2900" dirty="0"/>
          </a:p>
          <a:p>
            <a:endParaRPr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60479E-4A14-FF17-2EDF-053059A7980B}"/>
              </a:ext>
            </a:extLst>
          </p:cNvPr>
          <p:cNvSpPr txBox="1"/>
          <p:nvPr/>
        </p:nvSpPr>
        <p:spPr>
          <a:xfrm>
            <a:off x="7448551" y="2126039"/>
            <a:ext cx="6096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Part 3: Training (2 mins)</a:t>
            </a:r>
          </a:p>
          <a:p>
            <a:r>
              <a:rPr lang="en-US" sz="2000" dirty="0"/>
              <a:t>Click Train Model, wait</a:t>
            </a:r>
          </a:p>
          <a:p>
            <a:endParaRPr lang="en-US" sz="2000" dirty="0"/>
          </a:p>
          <a:p>
            <a:r>
              <a:rPr lang="en-US" sz="2000" b="1" dirty="0"/>
              <a:t>Part 4: Testing (8 mins)</a:t>
            </a:r>
          </a:p>
          <a:p>
            <a:r>
              <a:rPr lang="en-US" sz="2000" dirty="0"/>
              <a:t>Test with NEW examples</a:t>
            </a:r>
          </a:p>
          <a:p>
            <a:r>
              <a:rPr lang="en-US" sz="2000" dirty="0"/>
              <a:t>Record: Accuracy, confidence, failures</a:t>
            </a:r>
          </a:p>
          <a:p>
            <a:endParaRPr lang="en-US" sz="2000" dirty="0"/>
          </a:p>
          <a:p>
            <a:r>
              <a:rPr lang="en-US" sz="2000" b="1" dirty="0"/>
              <a:t>Part 5: Troubleshooting (5 mins)</a:t>
            </a:r>
          </a:p>
          <a:p>
            <a:r>
              <a:rPr lang="en-US" sz="2000" dirty="0"/>
              <a:t>If doesn't work, add more variety and retrain</a:t>
            </a:r>
          </a:p>
          <a:p>
            <a:endParaRPr lang="en-US" sz="2000" b="1" dirty="0"/>
          </a:p>
          <a:p>
            <a:r>
              <a:rPr lang="en-US" sz="2000" b="1" dirty="0"/>
              <a:t>Partner Testing (last 5 mins)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Understanding Model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4772025" cy="4525963"/>
          </a:xfrm>
        </p:spPr>
        <p:txBody>
          <a:bodyPr>
            <a:noAutofit/>
          </a:bodyPr>
          <a:lstStyle/>
          <a:p>
            <a:r>
              <a:rPr sz="2000" b="1" dirty="0"/>
              <a:t>What Makes a Good Model?</a:t>
            </a:r>
          </a:p>
          <a:p>
            <a:endParaRPr sz="2000" b="1" dirty="0"/>
          </a:p>
          <a:p>
            <a:r>
              <a:rPr sz="2000" b="1" dirty="0"/>
              <a:t>1. Accuracy</a:t>
            </a:r>
          </a:p>
          <a:p>
            <a:r>
              <a:rPr sz="2000" dirty="0"/>
              <a:t>Gets it right most of the time</a:t>
            </a:r>
          </a:p>
          <a:p>
            <a:endParaRPr sz="2000" dirty="0"/>
          </a:p>
          <a:p>
            <a:r>
              <a:rPr sz="2000" b="1" dirty="0"/>
              <a:t>2. Confidence</a:t>
            </a:r>
          </a:p>
          <a:p>
            <a:r>
              <a:rPr sz="2000" dirty="0"/>
              <a:t>High when correct, lower when uncertain</a:t>
            </a:r>
          </a:p>
          <a:p>
            <a:endParaRPr sz="2000" dirty="0"/>
          </a:p>
          <a:p>
            <a:r>
              <a:rPr sz="2000" b="1" dirty="0"/>
              <a:t>3. </a:t>
            </a:r>
            <a:r>
              <a:rPr sz="2000" b="1" dirty="0" err="1"/>
              <a:t>Generali</a:t>
            </a:r>
            <a:r>
              <a:rPr lang="en-US" sz="2000" b="1" dirty="0" err="1"/>
              <a:t>s</a:t>
            </a:r>
            <a:r>
              <a:rPr sz="2000" b="1" dirty="0" err="1"/>
              <a:t>ation</a:t>
            </a:r>
            <a:endParaRPr sz="2000" b="1" dirty="0"/>
          </a:p>
          <a:p>
            <a:r>
              <a:rPr sz="2000" dirty="0"/>
              <a:t>Works on NEW data, not just training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341F07-DF6D-93B6-50B7-9C9678FB0BA7}"/>
              </a:ext>
            </a:extLst>
          </p:cNvPr>
          <p:cNvSpPr txBox="1"/>
          <p:nvPr/>
        </p:nvSpPr>
        <p:spPr>
          <a:xfrm>
            <a:off x="6638925" y="1739523"/>
            <a:ext cx="60960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dirty="0"/>
          </a:p>
          <a:p>
            <a:r>
              <a:rPr lang="en-US" sz="1800" b="1" dirty="0"/>
              <a:t>4. Robustness</a:t>
            </a:r>
          </a:p>
          <a:p>
            <a:r>
              <a:rPr lang="en-US" sz="1800" dirty="0"/>
              <a:t>Works in different conditions</a:t>
            </a:r>
          </a:p>
          <a:p>
            <a:endParaRPr lang="en-US" sz="1800" dirty="0"/>
          </a:p>
          <a:p>
            <a:r>
              <a:rPr lang="en-US" sz="1800" b="1" dirty="0"/>
              <a:t>Common Problems:</a:t>
            </a:r>
          </a:p>
          <a:p>
            <a:endParaRPr lang="en-US" sz="1800" dirty="0"/>
          </a:p>
          <a:p>
            <a:r>
              <a:rPr lang="en-US" sz="1800" b="1" dirty="0"/>
              <a:t>Overfitting:</a:t>
            </a:r>
          </a:p>
          <a:p>
            <a:r>
              <a:rPr lang="en-US" sz="1800" dirty="0"/>
              <a:t>Memorizes training data, can't generalize</a:t>
            </a:r>
          </a:p>
          <a:p>
            <a:endParaRPr lang="en-US" sz="1800" dirty="0"/>
          </a:p>
          <a:p>
            <a:r>
              <a:rPr lang="en-US" sz="1800" b="1" dirty="0"/>
              <a:t>Underfitting:</a:t>
            </a:r>
          </a:p>
          <a:p>
            <a:r>
              <a:rPr lang="en-US" sz="1800" dirty="0"/>
              <a:t>Didn't learn enough</a:t>
            </a:r>
          </a:p>
          <a:p>
            <a:endParaRPr lang="en-US" sz="1800" dirty="0"/>
          </a:p>
          <a:p>
            <a:r>
              <a:rPr lang="en-US" sz="1800" b="1" dirty="0"/>
              <a:t>Why Did It Fail?</a:t>
            </a:r>
          </a:p>
          <a:p>
            <a:r>
              <a:rPr lang="en-US" sz="1800" dirty="0"/>
              <a:t>Not enough data, not enough variety, classes too similar, poor quality images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Activity 2: Class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b="1" dirty="0"/>
              <a:t>Popcorn Responses:</a:t>
            </a:r>
          </a:p>
          <a:p>
            <a:endParaRPr sz="2000" dirty="0"/>
          </a:p>
          <a:p>
            <a:r>
              <a:rPr sz="2000" dirty="0"/>
              <a:t>My model worked well because...</a:t>
            </a:r>
          </a:p>
          <a:p>
            <a:endParaRPr sz="2000" dirty="0"/>
          </a:p>
          <a:p>
            <a:r>
              <a:rPr sz="2000" dirty="0"/>
              <a:t>My model struggled with...</a:t>
            </a:r>
          </a:p>
          <a:p>
            <a:endParaRPr sz="2000" dirty="0"/>
          </a:p>
          <a:p>
            <a:r>
              <a:rPr sz="2000" dirty="0"/>
              <a:t>To improve it, I would...</a:t>
            </a:r>
          </a:p>
          <a:p>
            <a:endParaRPr sz="2000" dirty="0"/>
          </a:p>
          <a:p>
            <a:r>
              <a:rPr sz="2000" dirty="0"/>
              <a:t>Share: Anyone discover something surprising?</a:t>
            </a:r>
          </a:p>
          <a:p>
            <a:endParaRPr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4714875" cy="4525963"/>
          </a:xfrm>
        </p:spPr>
        <p:txBody>
          <a:bodyPr>
            <a:noAutofit/>
          </a:bodyPr>
          <a:lstStyle/>
          <a:p>
            <a:r>
              <a:rPr sz="2000" b="1" dirty="0"/>
              <a:t>Reflection and Documentation</a:t>
            </a:r>
          </a:p>
          <a:p>
            <a:endParaRPr sz="2000" b="1" dirty="0"/>
          </a:p>
          <a:p>
            <a:r>
              <a:rPr sz="2000" b="1" dirty="0"/>
              <a:t>My AI Model Documentation:</a:t>
            </a:r>
          </a:p>
          <a:p>
            <a:endParaRPr sz="2000" dirty="0"/>
          </a:p>
          <a:p>
            <a:r>
              <a:rPr sz="2000" dirty="0"/>
              <a:t>1. What does my model classify?</a:t>
            </a:r>
          </a:p>
          <a:p>
            <a:r>
              <a:rPr sz="2000" dirty="0"/>
              <a:t>2. How many classes?</a:t>
            </a:r>
          </a:p>
          <a:p>
            <a:r>
              <a:rPr sz="2000" dirty="0"/>
              <a:t>3. How many training samples per class?</a:t>
            </a:r>
          </a:p>
          <a:p>
            <a:r>
              <a:rPr sz="2000" dirty="0"/>
              <a:t>4. Accuracy: ____%</a:t>
            </a:r>
          </a:p>
          <a:p>
            <a:r>
              <a:rPr sz="2000" dirty="0"/>
              <a:t>5. What worked well?</a:t>
            </a:r>
          </a:p>
          <a:p>
            <a:r>
              <a:rPr sz="2000" dirty="0"/>
              <a:t>6. What didn't work?</a:t>
            </a:r>
          </a:p>
          <a:p>
            <a:r>
              <a:rPr sz="2000" dirty="0"/>
              <a:t>7. If I could improve it, I would...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DDDF9B-EE59-A89C-4489-3F24FA9E1916}"/>
              </a:ext>
            </a:extLst>
          </p:cNvPr>
          <p:cNvSpPr txBox="1"/>
          <p:nvPr/>
        </p:nvSpPr>
        <p:spPr>
          <a:xfrm>
            <a:off x="5886450" y="1507689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Exit Ticket:</a:t>
            </a:r>
          </a:p>
          <a:p>
            <a:r>
              <a:rPr lang="en-US" sz="2000" dirty="0"/>
              <a:t>The most important thing when training AI model is...</a:t>
            </a:r>
          </a:p>
          <a:p>
            <a:endParaRPr lang="en-US" sz="2000" dirty="0"/>
          </a:p>
          <a:p>
            <a:r>
              <a:rPr lang="en-US" sz="2000" b="1" dirty="0"/>
              <a:t>Class Vote:</a:t>
            </a:r>
          </a:p>
          <a:p>
            <a:r>
              <a:rPr lang="en-US" sz="2000" dirty="0"/>
              <a:t>Hands up if model worked well first try?</a:t>
            </a:r>
          </a:p>
          <a:p>
            <a:r>
              <a:rPr lang="en-US" sz="2000" dirty="0"/>
              <a:t>Hands up if you had to retrain?</a:t>
            </a:r>
          </a:p>
          <a:p>
            <a:endParaRPr lang="en-US" sz="2000" dirty="0"/>
          </a:p>
          <a:p>
            <a:r>
              <a:rPr lang="en-US" sz="2000" b="1" dirty="0"/>
              <a:t>Key Message: </a:t>
            </a:r>
            <a:r>
              <a:rPr lang="en-US" sz="2000" dirty="0"/>
              <a:t>Real AI developers iterate many times!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2000" dirty="0"/>
              <a:t>No homework this lesson</a:t>
            </a:r>
          </a:p>
          <a:p>
            <a:endParaRPr sz="2000" dirty="0"/>
          </a:p>
          <a:p>
            <a:r>
              <a:rPr sz="2000" dirty="0"/>
              <a:t>Students can optionally continue improving their models at home</a:t>
            </a:r>
          </a:p>
          <a:p>
            <a:endParaRPr sz="2000" dirty="0"/>
          </a:p>
          <a:p>
            <a:r>
              <a:rPr sz="2000" dirty="0"/>
              <a:t>Next lesson: AI for Good - solving REAL problems!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1210</Words>
  <Application>Microsoft Office PowerPoint</Application>
  <PresentationFormat>Widescreen</PresentationFormat>
  <Paragraphs>259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Building a Simple AI Model</vt:lpstr>
      <vt:lpstr>Learning Objectives</vt:lpstr>
      <vt:lpstr>Prior Knowledge Check</vt:lpstr>
      <vt:lpstr>Building an AI Classifier</vt:lpstr>
      <vt:lpstr>Activity 1: Build Your Own AI</vt:lpstr>
      <vt:lpstr>Understanding Model Performance</vt:lpstr>
      <vt:lpstr>Activity 2: Class Discussion</vt:lpstr>
      <vt:lpstr>Plenary</vt:lpstr>
      <vt:lpstr>Homework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Chris Calder</cp:lastModifiedBy>
  <cp:revision>4</cp:revision>
  <dcterms:created xsi:type="dcterms:W3CDTF">2013-01-27T09:14:16Z</dcterms:created>
  <dcterms:modified xsi:type="dcterms:W3CDTF">2026-01-01T00:49:01Z</dcterms:modified>
  <cp:category/>
</cp:coreProperties>
</file>